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grandir Wide Bold" charset="1" panose="00000805000000000000"/>
      <p:regular r:id="rId16"/>
    </p:embeddedFont>
    <p:embeddedFont>
      <p:font typeface="Agrandir Wide" charset="1" panose="00000505000000000000"/>
      <p:regular r:id="rId17"/>
    </p:embeddedFon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  <p:embeddedFont>
      <p:font typeface="Open Sans Bold" charset="1" panose="00000000000000000000"/>
      <p:regular r:id="rId20"/>
    </p:embeddedFont>
    <p:embeddedFont>
      <p:font typeface="Open Sans" charset="1" panose="00000000000000000000"/>
      <p:regular r:id="rId21"/>
    </p:embeddedFont>
    <p:embeddedFont>
      <p:font typeface="Girassol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9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11" Target="../media/image20.jpeg" Type="http://schemas.openxmlformats.org/officeDocument/2006/relationships/image"/><Relationship Id="rId12" Target="../media/image21.jpe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27.jpeg" Type="http://schemas.openxmlformats.org/officeDocument/2006/relationships/image"/><Relationship Id="rId15" Target="../media/image28.jpeg" Type="http://schemas.openxmlformats.org/officeDocument/2006/relationships/image"/><Relationship Id="rId16" Target="../media/image29.jpeg" Type="http://schemas.openxmlformats.org/officeDocument/2006/relationships/image"/><Relationship Id="rId17" Target="../media/image30.jpe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9.jpe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9.jpe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6.jpe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9.jpe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1264" y="435628"/>
            <a:ext cx="8246518" cy="5135600"/>
            <a:chOff x="0" y="0"/>
            <a:chExt cx="10995357" cy="684746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9215" r="0" b="29215"/>
            <a:stretch>
              <a:fillRect/>
            </a:stretch>
          </p:blipFill>
          <p:spPr>
            <a:xfrm flipH="false" flipV="false">
              <a:off x="0" y="0"/>
              <a:ext cx="10995357" cy="684746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717495" y="435628"/>
            <a:ext cx="9262881" cy="9415745"/>
            <a:chOff x="0" y="0"/>
            <a:chExt cx="12350508" cy="1255432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339" r="0" b="9339"/>
            <a:stretch>
              <a:fillRect/>
            </a:stretch>
          </p:blipFill>
          <p:spPr>
            <a:xfrm flipH="false" flipV="false">
              <a:off x="0" y="0"/>
              <a:ext cx="12350508" cy="1255432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330789" y="4328810"/>
            <a:ext cx="8246518" cy="4988920"/>
            <a:chOff x="0" y="0"/>
            <a:chExt cx="10995357" cy="6651894"/>
          </a:xfrm>
        </p:grpSpPr>
        <p:sp>
          <p:nvSpPr>
            <p:cNvPr name="AutoShape 7" id="7"/>
            <p:cNvSpPr/>
            <p:nvPr/>
          </p:nvSpPr>
          <p:spPr>
            <a:xfrm>
              <a:off x="0" y="0"/>
              <a:ext cx="10995357" cy="6651894"/>
            </a:xfrm>
            <a:prstGeom prst="rect">
              <a:avLst/>
            </a:prstGeom>
            <a:solidFill>
              <a:srgbClr val="27F46A"/>
            </a:solidFill>
          </p:spPr>
        </p:sp>
      </p:grpSp>
      <p:sp>
        <p:nvSpPr>
          <p:cNvPr name="Freeform 8" id="8"/>
          <p:cNvSpPr/>
          <p:nvPr/>
        </p:nvSpPr>
        <p:spPr>
          <a:xfrm flipH="true" flipV="false" rot="0">
            <a:off x="659591" y="5367955"/>
            <a:ext cx="738217" cy="738217"/>
          </a:xfrm>
          <a:custGeom>
            <a:avLst/>
            <a:gdLst/>
            <a:ahLst/>
            <a:cxnLst/>
            <a:rect r="r" b="b" t="t" l="l"/>
            <a:pathLst>
              <a:path h="738217" w="738217">
                <a:moveTo>
                  <a:pt x="738218" y="0"/>
                </a:moveTo>
                <a:lnTo>
                  <a:pt x="0" y="0"/>
                </a:lnTo>
                <a:lnTo>
                  <a:pt x="0" y="738217"/>
                </a:lnTo>
                <a:lnTo>
                  <a:pt x="738218" y="738217"/>
                </a:lnTo>
                <a:lnTo>
                  <a:pt x="7382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482495" y="686407"/>
            <a:ext cx="1262002" cy="1262002"/>
            <a:chOff x="0" y="0"/>
            <a:chExt cx="1682669" cy="168266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9785644" y="5989094"/>
            <a:ext cx="6046008" cy="3086100"/>
            <a:chOff x="0" y="0"/>
            <a:chExt cx="1592364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92364" cy="812800"/>
            </a:xfrm>
            <a:custGeom>
              <a:avLst/>
              <a:gdLst/>
              <a:ahLst/>
              <a:cxnLst/>
              <a:rect r="r" b="b" t="t" l="l"/>
              <a:pathLst>
                <a:path h="812800" w="1592364">
                  <a:moveTo>
                    <a:pt x="65306" y="0"/>
                  </a:moveTo>
                  <a:lnTo>
                    <a:pt x="1527059" y="0"/>
                  </a:lnTo>
                  <a:cubicBezTo>
                    <a:pt x="1563126" y="0"/>
                    <a:pt x="1592364" y="29238"/>
                    <a:pt x="1592364" y="65306"/>
                  </a:cubicBezTo>
                  <a:lnTo>
                    <a:pt x="1592364" y="747494"/>
                  </a:lnTo>
                  <a:cubicBezTo>
                    <a:pt x="1592364" y="764815"/>
                    <a:pt x="1585484" y="781425"/>
                    <a:pt x="1573237" y="793672"/>
                  </a:cubicBezTo>
                  <a:cubicBezTo>
                    <a:pt x="1560989" y="805920"/>
                    <a:pt x="1544379" y="812800"/>
                    <a:pt x="1527059" y="812800"/>
                  </a:cubicBezTo>
                  <a:lnTo>
                    <a:pt x="65306" y="812800"/>
                  </a:lnTo>
                  <a:cubicBezTo>
                    <a:pt x="47985" y="812800"/>
                    <a:pt x="31375" y="805920"/>
                    <a:pt x="19128" y="793672"/>
                  </a:cubicBezTo>
                  <a:cubicBezTo>
                    <a:pt x="6880" y="781425"/>
                    <a:pt x="0" y="764815"/>
                    <a:pt x="0" y="747494"/>
                  </a:cubicBezTo>
                  <a:lnTo>
                    <a:pt x="0" y="65306"/>
                  </a:lnTo>
                  <a:cubicBezTo>
                    <a:pt x="0" y="47985"/>
                    <a:pt x="6880" y="31375"/>
                    <a:pt x="19128" y="19128"/>
                  </a:cubicBezTo>
                  <a:cubicBezTo>
                    <a:pt x="31375" y="6880"/>
                    <a:pt x="47985" y="0"/>
                    <a:pt x="65306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592364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0" y="5095875"/>
            <a:ext cx="7867243" cy="124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22"/>
              </a:lnSpc>
            </a:pPr>
            <a:r>
              <a:rPr lang="en-US" b="true" sz="4322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DATA-DRIVEN CONCERT STRATEGY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9591" y="6629103"/>
            <a:ext cx="3252672" cy="850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0"/>
              </a:lnSpc>
            </a:pPr>
            <a:r>
              <a:rPr lang="en-US" sz="1600" spc="-32">
                <a:solidFill>
                  <a:srgbClr val="141414"/>
                </a:solidFill>
                <a:latin typeface="Agrandir Wide"/>
                <a:ea typeface="Agrandir Wide"/>
                <a:cs typeface="Agrandir Wide"/>
                <a:sym typeface="Agrandir Wide"/>
              </a:rPr>
              <a:t>Powered by Data Insights from the Top 50 Global Tracks</a:t>
            </a:r>
          </a:p>
          <a:p>
            <a:pPr algn="l">
              <a:lnSpc>
                <a:spcPts val="16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4857120" y="8581521"/>
            <a:ext cx="2987039" cy="49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45"/>
              </a:lnSpc>
            </a:pPr>
            <a:r>
              <a:rPr lang="en-US" sz="3045" spc="-60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NEXT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85644" y="6610053"/>
            <a:ext cx="6046008" cy="156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7"/>
              </a:lnSpc>
            </a:pPr>
          </a:p>
          <a:p>
            <a:pPr algn="l">
              <a:lnSpc>
                <a:spcPts val="2377"/>
              </a:lnSpc>
            </a:pPr>
          </a:p>
          <a:p>
            <a:pPr algn="l">
              <a:lnSpc>
                <a:spcPts val="2377"/>
              </a:lnSpc>
            </a:pPr>
            <a:r>
              <a:rPr lang="en-US" sz="2377" spc="-4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QUOTE: WITHOUT DATA, YOU’RE JUST ANOTHER PERSON WITH AN OPINION</a:t>
            </a:r>
          </a:p>
          <a:p>
            <a:pPr algn="l">
              <a:lnSpc>
                <a:spcPts val="2377"/>
              </a:lnSpc>
            </a:pPr>
            <a:r>
              <a:rPr lang="en-US" sz="2377" spc="-4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 - W. EDWARDS DEMING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1264" y="7503569"/>
            <a:ext cx="8057904" cy="153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3"/>
              </a:lnSpc>
            </a:pPr>
            <a:r>
              <a:rPr lang="en-US" sz="2323" spc="-4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EWAKISI</a:t>
            </a:r>
          </a:p>
          <a:p>
            <a:pPr algn="ctr">
              <a:lnSpc>
                <a:spcPts val="2323"/>
              </a:lnSpc>
            </a:pPr>
            <a:r>
              <a:rPr lang="en-US" sz="2323" spc="-4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DEI</a:t>
            </a:r>
          </a:p>
          <a:p>
            <a:pPr algn="ctr">
              <a:lnSpc>
                <a:spcPts val="2323"/>
              </a:lnSpc>
            </a:pPr>
            <a:r>
              <a:rPr lang="en-US" sz="2323" spc="-4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CARLOS</a:t>
            </a:r>
          </a:p>
          <a:p>
            <a:pPr algn="ctr">
              <a:lnSpc>
                <a:spcPts val="2323"/>
              </a:lnSpc>
            </a:pPr>
            <a:r>
              <a:rPr lang="en-US" sz="2323" spc="-4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THEOPHILUS</a:t>
            </a:r>
          </a:p>
          <a:p>
            <a:pPr algn="ctr">
              <a:lnSpc>
                <a:spcPts val="232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795" y="-284578"/>
            <a:ext cx="18834842" cy="8196605"/>
            <a:chOff x="0" y="0"/>
            <a:chExt cx="25113123" cy="109288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70000"/>
            </a:blip>
            <a:srcRect l="0" t="17371" r="0" b="17371"/>
            <a:stretch>
              <a:fillRect/>
            </a:stretch>
          </p:blipFill>
          <p:spPr>
            <a:xfrm flipH="false" flipV="false">
              <a:off x="0" y="0"/>
              <a:ext cx="25113123" cy="1092880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-1056508" y="-1288753"/>
            <a:ext cx="20401015" cy="6432253"/>
            <a:chOff x="0" y="0"/>
            <a:chExt cx="5373107" cy="16940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3107" cy="1694091"/>
            </a:xfrm>
            <a:custGeom>
              <a:avLst/>
              <a:gdLst/>
              <a:ahLst/>
              <a:cxnLst/>
              <a:rect r="r" b="b" t="t" l="l"/>
              <a:pathLst>
                <a:path h="1694091" w="5373107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6" id="1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3" id="2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81772" y="9345931"/>
            <a:ext cx="14879745" cy="218887"/>
            <a:chOff x="0" y="0"/>
            <a:chExt cx="3918945" cy="576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18945" cy="57649"/>
            </a:xfrm>
            <a:custGeom>
              <a:avLst/>
              <a:gdLst/>
              <a:ahLst/>
              <a:cxnLst/>
              <a:rect r="r" b="b" t="t" l="l"/>
              <a:pathLst>
                <a:path h="57649" w="3918945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47" id="47"/>
          <p:cNvGrpSpPr/>
          <p:nvPr/>
        </p:nvGrpSpPr>
        <p:grpSpPr>
          <a:xfrm rot="0">
            <a:off x="8699385" y="8226853"/>
            <a:ext cx="892783" cy="892783"/>
            <a:chOff x="0" y="0"/>
            <a:chExt cx="1190378" cy="1190378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190378" cy="1190378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335601" y="287314"/>
              <a:ext cx="492600" cy="615750"/>
            </a:xfrm>
            <a:custGeom>
              <a:avLst/>
              <a:gdLst/>
              <a:ahLst/>
              <a:cxnLst/>
              <a:rect r="r" b="b" t="t" l="l"/>
              <a:pathLst>
                <a:path h="615750" w="492600">
                  <a:moveTo>
                    <a:pt x="0" y="0"/>
                  </a:moveTo>
                  <a:lnTo>
                    <a:pt x="492600" y="0"/>
                  </a:lnTo>
                  <a:lnTo>
                    <a:pt x="492600" y="615750"/>
                  </a:lnTo>
                  <a:lnTo>
                    <a:pt x="0" y="61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2" id="52"/>
            <p:cNvGrpSpPr/>
            <p:nvPr/>
          </p:nvGrpSpPr>
          <p:grpSpPr>
            <a:xfrm rot="5400000">
              <a:off x="261964" y="274868"/>
              <a:ext cx="355440" cy="311010"/>
              <a:chOff x="0" y="0"/>
              <a:chExt cx="812800" cy="7112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55" id="55"/>
          <p:cNvSpPr txBox="true"/>
          <p:nvPr/>
        </p:nvSpPr>
        <p:spPr>
          <a:xfrm rot="0">
            <a:off x="1028700" y="1065885"/>
            <a:ext cx="8953835" cy="390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4"/>
              </a:lnSpc>
            </a:pPr>
            <a:r>
              <a:rPr lang="en-US" sz="9484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THANK'S FOR LISTENING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592169" y="4933950"/>
            <a:ext cx="7300349" cy="162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6"/>
              </a:lnSpc>
            </a:pPr>
            <a:r>
              <a:rPr lang="en-US" b="true" sz="3976" spc="-79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'WITHOUT DATA, YOU'RE JUST ANOTHER PERSON WITH AN OPINION.'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718925" y="-4272175"/>
            <a:ext cx="9092124" cy="12955099"/>
          </a:xfrm>
          <a:custGeom>
            <a:avLst/>
            <a:gdLst/>
            <a:ahLst/>
            <a:cxnLst/>
            <a:rect r="r" b="b" t="t" l="l"/>
            <a:pathLst>
              <a:path h="12955099" w="9092124">
                <a:moveTo>
                  <a:pt x="9092124" y="0"/>
                </a:moveTo>
                <a:lnTo>
                  <a:pt x="0" y="0"/>
                </a:lnTo>
                <a:lnTo>
                  <a:pt x="0" y="12955099"/>
                </a:lnTo>
                <a:lnTo>
                  <a:pt x="9092124" y="12955099"/>
                </a:lnTo>
                <a:lnTo>
                  <a:pt x="90921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7332933" y="3193352"/>
            <a:ext cx="10955067" cy="15609551"/>
          </a:xfrm>
          <a:custGeom>
            <a:avLst/>
            <a:gdLst/>
            <a:ahLst/>
            <a:cxnLst/>
            <a:rect r="r" b="b" t="t" l="l"/>
            <a:pathLst>
              <a:path h="15609551" w="10955067">
                <a:moveTo>
                  <a:pt x="0" y="15609551"/>
                </a:moveTo>
                <a:lnTo>
                  <a:pt x="10955067" y="15609551"/>
                </a:lnTo>
                <a:lnTo>
                  <a:pt x="10955067" y="0"/>
                </a:lnTo>
                <a:lnTo>
                  <a:pt x="0" y="0"/>
                </a:lnTo>
                <a:lnTo>
                  <a:pt x="0" y="156095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3780">
            <a:off x="9414990" y="-1357455"/>
            <a:ext cx="9788442" cy="10720164"/>
          </a:xfrm>
          <a:custGeom>
            <a:avLst/>
            <a:gdLst/>
            <a:ahLst/>
            <a:cxnLst/>
            <a:rect r="r" b="b" t="t" l="l"/>
            <a:pathLst>
              <a:path h="10720164" w="9788442">
                <a:moveTo>
                  <a:pt x="0" y="0"/>
                </a:moveTo>
                <a:lnTo>
                  <a:pt x="9788441" y="0"/>
                </a:lnTo>
                <a:lnTo>
                  <a:pt x="9788441" y="10720164"/>
                </a:lnTo>
                <a:lnTo>
                  <a:pt x="0" y="1072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81772" y="9345931"/>
            <a:ext cx="4049715" cy="218887"/>
            <a:chOff x="0" y="0"/>
            <a:chExt cx="1066591" cy="576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66591" cy="57649"/>
            </a:xfrm>
            <a:custGeom>
              <a:avLst/>
              <a:gdLst/>
              <a:ahLst/>
              <a:cxnLst/>
              <a:rect r="r" b="b" t="t" l="l"/>
              <a:pathLst>
                <a:path h="57649" w="1066591">
                  <a:moveTo>
                    <a:pt x="0" y="0"/>
                  </a:moveTo>
                  <a:lnTo>
                    <a:pt x="1066591" y="0"/>
                  </a:lnTo>
                  <a:lnTo>
                    <a:pt x="106659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1066591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77107" y="331014"/>
            <a:ext cx="8926697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PROJECT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1143704"/>
            <a:ext cx="6988878" cy="97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8"/>
              </a:lnSpc>
            </a:pPr>
            <a:r>
              <a:rPr lang="en-US" sz="6068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2587393"/>
            <a:ext cx="6179386" cy="473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703" indent="-225851" lvl="1">
              <a:lnSpc>
                <a:spcPts val="3138"/>
              </a:lnSpc>
              <a:buFont typeface="Arial"/>
              <a:buChar char="•"/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Dataset: Spotify Global Top 50 Songs</a:t>
            </a:r>
          </a:p>
          <a:p>
            <a:pPr algn="l" marL="451703" indent="-225851" lvl="1">
              <a:lnSpc>
                <a:spcPts val="3138"/>
              </a:lnSpc>
              <a:buFont typeface="Arial"/>
              <a:buChar char="•"/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Source: Kaggle/Spotify (CSV)</a:t>
            </a:r>
          </a:p>
          <a:p>
            <a:pPr algn="l" marL="451703" indent="-225851" lvl="1">
              <a:lnSpc>
                <a:spcPts val="3138"/>
              </a:lnSpc>
              <a:buFont typeface="Arial"/>
              <a:buChar char="•"/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Goal: Use listener trends to design concert strategies.</a:t>
            </a:r>
          </a:p>
          <a:p>
            <a:pPr algn="l" marL="451703" indent="-225851" lvl="1">
              <a:lnSpc>
                <a:spcPts val="3138"/>
              </a:lnSpc>
              <a:buFont typeface="Arial"/>
              <a:buChar char="•"/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Hypothesis:</a:t>
            </a:r>
          </a:p>
          <a:p>
            <a:pPr algn="l">
              <a:lnSpc>
                <a:spcPts val="3138"/>
              </a:lnSpc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     - High energy + danceability = popular    </a:t>
            </a:r>
          </a:p>
          <a:p>
            <a:pPr algn="l">
              <a:lnSpc>
                <a:spcPts val="3138"/>
              </a:lnSpc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     </a:t>
            </a: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songs.</a:t>
            </a:r>
          </a:p>
          <a:p>
            <a:pPr algn="l">
              <a:lnSpc>
                <a:spcPts val="3138"/>
              </a:lnSpc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     - Pop dominates in quantity, but niche </a:t>
            </a:r>
          </a:p>
          <a:p>
            <a:pPr algn="l">
              <a:lnSpc>
                <a:spcPts val="3138"/>
              </a:lnSpc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     genres are strong in quality.</a:t>
            </a:r>
          </a:p>
          <a:p>
            <a:pPr algn="l">
              <a:lnSpc>
                <a:spcPts val="3138"/>
              </a:lnSpc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     - Artists with multiple hits = good long-</a:t>
            </a:r>
          </a:p>
          <a:p>
            <a:pPr algn="l">
              <a:lnSpc>
                <a:spcPts val="3138"/>
              </a:lnSpc>
            </a:pPr>
            <a:r>
              <a:rPr lang="en-US" sz="2092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      term bookings.</a:t>
            </a:r>
          </a:p>
          <a:p>
            <a:pPr algn="l">
              <a:lnSpc>
                <a:spcPts val="3138"/>
              </a:lnSpc>
            </a:pPr>
          </a:p>
        </p:txBody>
      </p:sp>
      <p:grpSp>
        <p:nvGrpSpPr>
          <p:cNvPr name="Group 36" id="36"/>
          <p:cNvGrpSpPr/>
          <p:nvPr/>
        </p:nvGrpSpPr>
        <p:grpSpPr>
          <a:xfrm rot="0">
            <a:off x="16171003" y="1028700"/>
            <a:ext cx="1088297" cy="1088297"/>
            <a:chOff x="0" y="0"/>
            <a:chExt cx="1451062" cy="1451062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1451062" cy="1451062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428744" y="452849"/>
              <a:ext cx="593573" cy="114838"/>
              <a:chOff x="0" y="0"/>
              <a:chExt cx="135963" cy="2630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428744" y="669971"/>
              <a:ext cx="593573" cy="114838"/>
              <a:chOff x="0" y="0"/>
              <a:chExt cx="135963" cy="2630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428744" y="883376"/>
              <a:ext cx="593573" cy="114838"/>
              <a:chOff x="0" y="0"/>
              <a:chExt cx="135963" cy="26305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81772" y="9345931"/>
            <a:ext cx="5995998" cy="218887"/>
            <a:chOff x="0" y="0"/>
            <a:chExt cx="1579193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79193" cy="57649"/>
            </a:xfrm>
            <a:custGeom>
              <a:avLst/>
              <a:gdLst/>
              <a:ahLst/>
              <a:cxnLst/>
              <a:rect r="r" b="b" t="t" l="l"/>
              <a:pathLst>
                <a:path h="57649" w="1579193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579193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991612" y="5359186"/>
            <a:ext cx="767225" cy="76722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5238" lIns="15238" bIns="15238" rIns="15238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991612" y="6403126"/>
            <a:ext cx="767225" cy="76722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5238" lIns="15238" bIns="15238" rIns="15238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632719" y="6431946"/>
            <a:ext cx="767225" cy="767225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5238" lIns="15238" bIns="15238" rIns="15238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588615" y="5359186"/>
            <a:ext cx="767225" cy="767225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15238" lIns="15238" bIns="15238" rIns="15238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5400000">
            <a:off x="1227832" y="5434252"/>
            <a:ext cx="521138" cy="455996"/>
            <a:chOff x="0" y="0"/>
            <a:chExt cx="812800" cy="7112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71194" y="352425"/>
            <a:ext cx="18834842" cy="3530142"/>
            <a:chOff x="0" y="0"/>
            <a:chExt cx="25113123" cy="4706855"/>
          </a:xfrm>
        </p:grpSpPr>
        <p:pic>
          <p:nvPicPr>
            <p:cNvPr name="Picture 46" id="46"/>
            <p:cNvPicPr>
              <a:picLocks noChangeAspect="true"/>
            </p:cNvPicPr>
            <p:nvPr/>
          </p:nvPicPr>
          <p:blipFill>
            <a:blip r:embed="rId9"/>
            <a:srcRect l="0" t="35934" r="0" b="35934"/>
            <a:stretch>
              <a:fillRect/>
            </a:stretch>
          </p:blipFill>
          <p:spPr>
            <a:xfrm flipH="false" flipV="false">
              <a:off x="0" y="0"/>
              <a:ext cx="25113123" cy="4706855"/>
            </a:xfrm>
            <a:prstGeom prst="rect">
              <a:avLst/>
            </a:prstGeom>
          </p:spPr>
        </p:pic>
      </p:grpSp>
      <p:sp>
        <p:nvSpPr>
          <p:cNvPr name="TextBox 47" id="47"/>
          <p:cNvSpPr txBox="true"/>
          <p:nvPr/>
        </p:nvSpPr>
        <p:spPr>
          <a:xfrm rot="0">
            <a:off x="1991612" y="559567"/>
            <a:ext cx="14134432" cy="76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4813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 ACQUISITION AND EXAMINATION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054767" y="5465765"/>
            <a:ext cx="640917" cy="59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b="true" sz="372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098390" y="5311317"/>
            <a:ext cx="497162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Used Python (pandas) to clean the data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054767" y="6509705"/>
            <a:ext cx="640917" cy="59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b="true" sz="372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098390" y="6355256"/>
            <a:ext cx="497162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Tasks: Rename columns, normalize 0-1, and remove duplicates.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695873" y="6538524"/>
            <a:ext cx="640917" cy="59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b="true" sz="372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739497" y="6384076"/>
            <a:ext cx="495257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One main dataset with 50 songs and 13 variables.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651769" y="5465765"/>
            <a:ext cx="640917" cy="598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b="true" sz="3729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3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695392" y="5311317"/>
            <a:ext cx="4952576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-41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Challenges: encoding, formatting, SQL issues.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57" id="57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60000">
            <a:off x="-387203" y="-158838"/>
            <a:ext cx="19054047" cy="10604592"/>
            <a:chOff x="0" y="0"/>
            <a:chExt cx="25405396" cy="141394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9999"/>
            </a:blip>
            <a:srcRect l="0" t="8258" r="0" b="8258"/>
            <a:stretch>
              <a:fillRect/>
            </a:stretch>
          </p:blipFill>
          <p:spPr>
            <a:xfrm flipH="false" flipV="false">
              <a:off x="0" y="0"/>
              <a:ext cx="25405396" cy="1413945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3" id="13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0" id="20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381772" y="9345931"/>
            <a:ext cx="10256779" cy="218887"/>
            <a:chOff x="0" y="0"/>
            <a:chExt cx="2701374" cy="5764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701374" cy="57649"/>
            </a:xfrm>
            <a:custGeom>
              <a:avLst/>
              <a:gdLst/>
              <a:ahLst/>
              <a:cxnLst/>
              <a:rect r="r" b="b" t="t" l="l"/>
              <a:pathLst>
                <a:path h="57649" w="2701374">
                  <a:moveTo>
                    <a:pt x="0" y="0"/>
                  </a:moveTo>
                  <a:lnTo>
                    <a:pt x="2701374" y="0"/>
                  </a:lnTo>
                  <a:lnTo>
                    <a:pt x="270137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2701374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45" id="45"/>
          <p:cNvSpPr txBox="true"/>
          <p:nvPr/>
        </p:nvSpPr>
        <p:spPr>
          <a:xfrm rot="0">
            <a:off x="3130692" y="492892"/>
            <a:ext cx="11644908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27F4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Design and Transformation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694446" y="2382940"/>
            <a:ext cx="1451221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F46A"/>
                </a:solidFill>
                <a:latin typeface="Canva Sans"/>
                <a:ea typeface="Canva Sans"/>
                <a:cs typeface="Canva Sans"/>
                <a:sym typeface="Canva Sans"/>
              </a:rPr>
              <a:t>Database Tables: Artists, Genres, Tracks.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F46A"/>
                </a:solidFill>
                <a:latin typeface="Canva Sans"/>
                <a:ea typeface="Canva Sans"/>
                <a:cs typeface="Canva Sans"/>
                <a:sym typeface="Canva Sans"/>
              </a:rPr>
              <a:t>Created foreign keys for normalization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F46A"/>
                </a:solidFill>
                <a:latin typeface="Canva Sans"/>
                <a:ea typeface="Canva Sans"/>
                <a:cs typeface="Canva Sans"/>
                <a:sym typeface="Canva Sans"/>
              </a:rPr>
              <a:t>Data transformations included: genre/ artist IDs, scaling, dropping nulls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7F46A"/>
                </a:solidFill>
                <a:latin typeface="Canva Sans"/>
                <a:ea typeface="Canva Sans"/>
                <a:cs typeface="Canva Sans"/>
                <a:sym typeface="Canva Sans"/>
              </a:rPr>
              <a:t>Loaded into MySQL using ‘CREATE’ + ‘INSERT’ scripts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1" id="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81772" y="9345931"/>
            <a:ext cx="4986134" cy="218887"/>
            <a:chOff x="0" y="0"/>
            <a:chExt cx="1313221" cy="576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13221" cy="57649"/>
            </a:xfrm>
            <a:custGeom>
              <a:avLst/>
              <a:gdLst/>
              <a:ahLst/>
              <a:cxnLst/>
              <a:rect r="r" b="b" t="t" l="l"/>
              <a:pathLst>
                <a:path h="57649" w="1313221">
                  <a:moveTo>
                    <a:pt x="0" y="0"/>
                  </a:moveTo>
                  <a:lnTo>
                    <a:pt x="1313221" y="0"/>
                  </a:lnTo>
                  <a:lnTo>
                    <a:pt x="131322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313221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43" id="43"/>
          <p:cNvSpPr txBox="true"/>
          <p:nvPr/>
        </p:nvSpPr>
        <p:spPr>
          <a:xfrm rot="0">
            <a:off x="1381772" y="779381"/>
            <a:ext cx="13747234" cy="90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5"/>
              </a:lnSpc>
            </a:pPr>
            <a:r>
              <a:rPr lang="en-US" sz="5575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             SQL INSIGHTS &amp; ANALYSIS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5318" y="2017530"/>
            <a:ext cx="15697200" cy="260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5249"/>
              </a:lnSpc>
              <a:buFont typeface="Arial"/>
              <a:buChar char="•"/>
            </a:pPr>
            <a:r>
              <a:rPr lang="en-US" sz="2099" spc="3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Queries used: JOIN, GROUP BY, HAVING, subqueries.</a:t>
            </a:r>
          </a:p>
          <a:p>
            <a:pPr algn="l" marL="453388" indent="-226694" lvl="1">
              <a:lnSpc>
                <a:spcPts val="5249"/>
              </a:lnSpc>
              <a:buFont typeface="Arial"/>
              <a:buChar char="•"/>
            </a:pPr>
            <a:r>
              <a:rPr lang="en-US" sz="2099" spc="3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Revealed top genres (Dance Pop, Pop)</a:t>
            </a:r>
          </a:p>
          <a:p>
            <a:pPr algn="l" marL="453388" indent="-226694" lvl="1">
              <a:lnSpc>
                <a:spcPts val="5249"/>
              </a:lnSpc>
              <a:buFont typeface="Arial"/>
              <a:buChar char="•"/>
            </a:pPr>
            <a:r>
              <a:rPr lang="en-US" sz="2099" spc="3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Identified high-energy party tracks with low acousticness.</a:t>
            </a:r>
          </a:p>
          <a:p>
            <a:pPr algn="l" marL="453388" indent="-226694" lvl="1">
              <a:lnSpc>
                <a:spcPts val="5249"/>
              </a:lnSpc>
              <a:buFont typeface="Arial"/>
              <a:buChar char="•"/>
            </a:pPr>
            <a:r>
              <a:rPr lang="en-US" sz="2099" spc="3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Subqueries helped track average artist performance.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056508" y="-1288753"/>
            <a:ext cx="20401015" cy="6432253"/>
            <a:chOff x="0" y="0"/>
            <a:chExt cx="5373107" cy="16940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3107" cy="1694091"/>
            </a:xfrm>
            <a:custGeom>
              <a:avLst/>
              <a:gdLst/>
              <a:ahLst/>
              <a:cxnLst/>
              <a:rect r="r" b="b" t="t" l="l"/>
              <a:pathLst>
                <a:path h="1694091" w="5373107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true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1" id="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7" id="27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381772" y="9345931"/>
            <a:ext cx="9224452" cy="218887"/>
            <a:chOff x="0" y="0"/>
            <a:chExt cx="2429485" cy="5764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29485" cy="57649"/>
            </a:xfrm>
            <a:custGeom>
              <a:avLst/>
              <a:gdLst/>
              <a:ahLst/>
              <a:cxnLst/>
              <a:rect r="r" b="b" t="t" l="l"/>
              <a:pathLst>
                <a:path h="57649" w="2429485">
                  <a:moveTo>
                    <a:pt x="0" y="0"/>
                  </a:moveTo>
                  <a:lnTo>
                    <a:pt x="2429485" y="0"/>
                  </a:lnTo>
                  <a:lnTo>
                    <a:pt x="242948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2429485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929674" y="3425100"/>
            <a:ext cx="2442695" cy="2442695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2897" y="0"/>
                  </a:moveTo>
                  <a:lnTo>
                    <a:pt x="739903" y="0"/>
                  </a:lnTo>
                  <a:cubicBezTo>
                    <a:pt x="780163" y="0"/>
                    <a:pt x="812800" y="32637"/>
                    <a:pt x="812800" y="72897"/>
                  </a:cubicBezTo>
                  <a:lnTo>
                    <a:pt x="812800" y="739903"/>
                  </a:lnTo>
                  <a:cubicBezTo>
                    <a:pt x="812800" y="780163"/>
                    <a:pt x="780163" y="812800"/>
                    <a:pt x="739903" y="812800"/>
                  </a:cubicBezTo>
                  <a:lnTo>
                    <a:pt x="72897" y="812800"/>
                  </a:lnTo>
                  <a:cubicBezTo>
                    <a:pt x="32637" y="812800"/>
                    <a:pt x="0" y="780163"/>
                    <a:pt x="0" y="739903"/>
                  </a:cubicBezTo>
                  <a:lnTo>
                    <a:pt x="0" y="72897"/>
                  </a:lnTo>
                  <a:cubicBezTo>
                    <a:pt x="0" y="32637"/>
                    <a:pt x="32637" y="0"/>
                    <a:pt x="72897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6008414" y="3425100"/>
            <a:ext cx="2442695" cy="2442695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2897" y="0"/>
                  </a:moveTo>
                  <a:lnTo>
                    <a:pt x="739903" y="0"/>
                  </a:lnTo>
                  <a:cubicBezTo>
                    <a:pt x="780163" y="0"/>
                    <a:pt x="812800" y="32637"/>
                    <a:pt x="812800" y="72897"/>
                  </a:cubicBezTo>
                  <a:lnTo>
                    <a:pt x="812800" y="739903"/>
                  </a:lnTo>
                  <a:cubicBezTo>
                    <a:pt x="812800" y="780163"/>
                    <a:pt x="780163" y="812800"/>
                    <a:pt x="739903" y="812800"/>
                  </a:cubicBezTo>
                  <a:lnTo>
                    <a:pt x="72897" y="812800"/>
                  </a:lnTo>
                  <a:cubicBezTo>
                    <a:pt x="32637" y="812800"/>
                    <a:pt x="0" y="780163"/>
                    <a:pt x="0" y="739903"/>
                  </a:cubicBezTo>
                  <a:lnTo>
                    <a:pt x="0" y="72897"/>
                  </a:lnTo>
                  <a:cubicBezTo>
                    <a:pt x="0" y="32637"/>
                    <a:pt x="32637" y="0"/>
                    <a:pt x="72897" y="0"/>
                  </a:cubicBezTo>
                  <a:close/>
                </a:path>
              </a:pathLst>
            </a:custGeom>
            <a:blipFill>
              <a:blip r:embed="rId10"/>
              <a:stretch>
                <a:fillRect l="-4945" t="0" r="-4945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089977" y="3425100"/>
            <a:ext cx="2442695" cy="2442695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2897" y="0"/>
                  </a:moveTo>
                  <a:lnTo>
                    <a:pt x="739903" y="0"/>
                  </a:lnTo>
                  <a:cubicBezTo>
                    <a:pt x="780163" y="0"/>
                    <a:pt x="812800" y="32637"/>
                    <a:pt x="812800" y="72897"/>
                  </a:cubicBezTo>
                  <a:lnTo>
                    <a:pt x="812800" y="739903"/>
                  </a:lnTo>
                  <a:cubicBezTo>
                    <a:pt x="812800" y="780163"/>
                    <a:pt x="780163" y="812800"/>
                    <a:pt x="739903" y="812800"/>
                  </a:cubicBezTo>
                  <a:lnTo>
                    <a:pt x="72897" y="812800"/>
                  </a:lnTo>
                  <a:cubicBezTo>
                    <a:pt x="32637" y="812800"/>
                    <a:pt x="0" y="780163"/>
                    <a:pt x="0" y="739903"/>
                  </a:cubicBezTo>
                  <a:lnTo>
                    <a:pt x="0" y="72897"/>
                  </a:lnTo>
                  <a:cubicBezTo>
                    <a:pt x="0" y="32637"/>
                    <a:pt x="32637" y="0"/>
                    <a:pt x="72897" y="0"/>
                  </a:cubicBezTo>
                  <a:close/>
                </a:path>
              </a:pathLst>
            </a:custGeom>
            <a:blipFill>
              <a:blip r:embed="rId11"/>
              <a:stretch>
                <a:fillRect l="-24906" t="0" r="-24906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2304891" y="3425100"/>
            <a:ext cx="2442695" cy="2442695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2897" y="0"/>
                  </a:moveTo>
                  <a:lnTo>
                    <a:pt x="739903" y="0"/>
                  </a:lnTo>
                  <a:cubicBezTo>
                    <a:pt x="780163" y="0"/>
                    <a:pt x="812800" y="32637"/>
                    <a:pt x="812800" y="72897"/>
                  </a:cubicBezTo>
                  <a:lnTo>
                    <a:pt x="812800" y="739903"/>
                  </a:lnTo>
                  <a:cubicBezTo>
                    <a:pt x="812800" y="780163"/>
                    <a:pt x="780163" y="812800"/>
                    <a:pt x="739903" y="812800"/>
                  </a:cubicBezTo>
                  <a:lnTo>
                    <a:pt x="72897" y="812800"/>
                  </a:lnTo>
                  <a:cubicBezTo>
                    <a:pt x="32637" y="812800"/>
                    <a:pt x="0" y="780163"/>
                    <a:pt x="0" y="739903"/>
                  </a:cubicBezTo>
                  <a:lnTo>
                    <a:pt x="0" y="72897"/>
                  </a:lnTo>
                  <a:cubicBezTo>
                    <a:pt x="0" y="32637"/>
                    <a:pt x="32637" y="0"/>
                    <a:pt x="72897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0" r="0" b="-43112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TextBox 54" id="54"/>
          <p:cNvSpPr txBox="true"/>
          <p:nvPr/>
        </p:nvSpPr>
        <p:spPr>
          <a:xfrm rot="0">
            <a:off x="3353880" y="1250423"/>
            <a:ext cx="11580241" cy="181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5"/>
              </a:lnSpc>
            </a:pPr>
            <a:r>
              <a:rPr lang="en-US" b="true" sz="6265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KEY DATA DRIVEN INSIGHT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705490" y="6115210"/>
            <a:ext cx="2891063" cy="49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b="true" sz="1785" spc="-35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ENERGY &amp; DANCEABILITY &gt; 0.6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2705490" y="6872827"/>
            <a:ext cx="2756236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spc="-3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Popular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784230" y="6105685"/>
            <a:ext cx="2891063" cy="586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5"/>
              </a:lnSpc>
            </a:pPr>
            <a:r>
              <a:rPr lang="en-US" b="true" sz="2085" spc="-41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RANSOM, CHINA, BAD GUY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784230" y="6872827"/>
            <a:ext cx="2756236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spc="-3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Top Songs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865793" y="6105685"/>
            <a:ext cx="2891063" cy="62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5"/>
              </a:lnSpc>
            </a:pPr>
            <a:r>
              <a:rPr lang="en-US" b="true" sz="2185" spc="-43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REGGAETON, ELECTROPOP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865793" y="6872827"/>
            <a:ext cx="2756236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spc="-3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H</a:t>
            </a:r>
            <a:r>
              <a:rPr lang="en-US" sz="1800" spc="-3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ot Genres: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080707" y="6105685"/>
            <a:ext cx="2891063" cy="69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5"/>
              </a:lnSpc>
            </a:pPr>
            <a:r>
              <a:rPr lang="en-US" b="true" sz="2485" spc="-49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BAD BUNNY, POST MALONE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080707" y="6872827"/>
            <a:ext cx="2756236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spc="-3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T</a:t>
            </a:r>
            <a:r>
              <a:rPr lang="en-US" sz="1800" spc="-36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op Artists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9936">
            <a:off x="5770742" y="185408"/>
            <a:ext cx="8943284" cy="2682985"/>
          </a:xfrm>
          <a:custGeom>
            <a:avLst/>
            <a:gdLst/>
            <a:ahLst/>
            <a:cxnLst/>
            <a:rect r="r" b="b" t="t" l="l"/>
            <a:pathLst>
              <a:path h="2682985" w="8943284">
                <a:moveTo>
                  <a:pt x="0" y="0"/>
                </a:moveTo>
                <a:lnTo>
                  <a:pt x="8943284" y="0"/>
                </a:lnTo>
                <a:lnTo>
                  <a:pt x="8943284" y="2682985"/>
                </a:lnTo>
                <a:lnTo>
                  <a:pt x="0" y="268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22015" y="0"/>
            <a:ext cx="7282647" cy="7912028"/>
            <a:chOff x="0" y="0"/>
            <a:chExt cx="846204" cy="9193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6204" cy="919335"/>
            </a:xfrm>
            <a:custGeom>
              <a:avLst/>
              <a:gdLst/>
              <a:ahLst/>
              <a:cxnLst/>
              <a:rect r="r" b="b" t="t" l="l"/>
              <a:pathLst>
                <a:path h="919335" w="846204">
                  <a:moveTo>
                    <a:pt x="203200" y="0"/>
                  </a:moveTo>
                  <a:lnTo>
                    <a:pt x="846204" y="0"/>
                  </a:lnTo>
                  <a:lnTo>
                    <a:pt x="643004" y="919335"/>
                  </a:lnTo>
                  <a:lnTo>
                    <a:pt x="0" y="91933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18767" t="0" r="-4429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689140">
            <a:off x="9177329" y="4312901"/>
            <a:ext cx="13580249" cy="4074075"/>
          </a:xfrm>
          <a:custGeom>
            <a:avLst/>
            <a:gdLst/>
            <a:ahLst/>
            <a:cxnLst/>
            <a:rect r="r" b="b" t="t" l="l"/>
            <a:pathLst>
              <a:path h="4074075" w="13580249">
                <a:moveTo>
                  <a:pt x="0" y="0"/>
                </a:moveTo>
                <a:lnTo>
                  <a:pt x="13580249" y="0"/>
                </a:lnTo>
                <a:lnTo>
                  <a:pt x="13580249" y="4074074"/>
                </a:lnTo>
                <a:lnTo>
                  <a:pt x="0" y="407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15" id="1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2" id="2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81772" y="9345931"/>
            <a:ext cx="12019932" cy="218887"/>
            <a:chOff x="0" y="0"/>
            <a:chExt cx="3165743" cy="576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165743" cy="57649"/>
            </a:xfrm>
            <a:custGeom>
              <a:avLst/>
              <a:gdLst/>
              <a:ahLst/>
              <a:cxnLst/>
              <a:rect r="r" b="b" t="t" l="l"/>
              <a:pathLst>
                <a:path h="57649" w="3165743">
                  <a:moveTo>
                    <a:pt x="0" y="0"/>
                  </a:moveTo>
                  <a:lnTo>
                    <a:pt x="3165743" y="0"/>
                  </a:lnTo>
                  <a:lnTo>
                    <a:pt x="316574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3165743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195318" y="1283514"/>
            <a:ext cx="9312331" cy="102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6330" b="true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PROGRAMMING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5318" y="2239234"/>
            <a:ext cx="7290799" cy="102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6330" b="true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STRATEGY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5318" y="3476684"/>
            <a:ext cx="6970667" cy="148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9"/>
              </a:lnSpc>
            </a:pPr>
            <a:r>
              <a:rPr lang="en-US" sz="1899" spc="-37">
                <a:solidFill>
                  <a:srgbClr val="FFFFFF"/>
                </a:solidFill>
                <a:latin typeface="Agrandir Wide"/>
                <a:ea typeface="Agrandir Wide"/>
                <a:cs typeface="Agrandir Wide"/>
                <a:sym typeface="Agrandir Wide"/>
              </a:rPr>
              <a:t>We use data-driven insights to craft optimized setlists by scheduling high-energy tracks during peak hours, blending popular genres like Pop with top-performing niche styles, and prioritizing artists who consistently generate strong audience engagement.</a:t>
            </a:r>
          </a:p>
          <a:p>
            <a:pPr algn="l">
              <a:lnSpc>
                <a:spcPts val="1899"/>
              </a:lnSpc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35963" cy="26305"/>
              </a:xfrm>
              <a:custGeom>
                <a:avLst/>
                <a:gdLst/>
                <a:ahLst/>
                <a:cxnLst/>
                <a:rect r="r" b="b" t="t" l="l"/>
                <a:pathLst>
                  <a:path h="26305" w="135963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028700" y="5668069"/>
            <a:ext cx="2079643" cy="2079643"/>
            <a:chOff x="0" y="0"/>
            <a:chExt cx="2772857" cy="2772857"/>
          </a:xfrm>
        </p:grpSpPr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14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2772857" cy="2772857"/>
            </a:xfrm>
            <a:prstGeom prst="rect">
              <a:avLst/>
            </a:prstGeom>
          </p:spPr>
        </p:pic>
      </p:grpSp>
      <p:grpSp>
        <p:nvGrpSpPr>
          <p:cNvPr name="Group 52" id="52"/>
          <p:cNvGrpSpPr/>
          <p:nvPr/>
        </p:nvGrpSpPr>
        <p:grpSpPr>
          <a:xfrm rot="0">
            <a:off x="3322577" y="5668069"/>
            <a:ext cx="2079643" cy="2079643"/>
            <a:chOff x="0" y="0"/>
            <a:chExt cx="2772857" cy="2772857"/>
          </a:xfrm>
        </p:grpSpPr>
        <p:pic>
          <p:nvPicPr>
            <p:cNvPr name="Picture 53" id="53"/>
            <p:cNvPicPr>
              <a:picLocks noChangeAspect="true"/>
            </p:cNvPicPr>
            <p:nvPr/>
          </p:nvPicPr>
          <p:blipFill>
            <a:blip r:embed="rId15"/>
            <a:srcRect l="17902" t="0" r="15347" b="0"/>
            <a:stretch>
              <a:fillRect/>
            </a:stretch>
          </p:blipFill>
          <p:spPr>
            <a:xfrm flipH="false" flipV="false">
              <a:off x="0" y="0"/>
              <a:ext cx="2772857" cy="2772857"/>
            </a:xfrm>
            <a:prstGeom prst="rect">
              <a:avLst/>
            </a:prstGeom>
          </p:spPr>
        </p:pic>
      </p:grpSp>
      <p:grpSp>
        <p:nvGrpSpPr>
          <p:cNvPr name="Group 54" id="54"/>
          <p:cNvGrpSpPr/>
          <p:nvPr/>
        </p:nvGrpSpPr>
        <p:grpSpPr>
          <a:xfrm rot="0">
            <a:off x="5616453" y="5668069"/>
            <a:ext cx="2079643" cy="2079643"/>
            <a:chOff x="0" y="0"/>
            <a:chExt cx="2772857" cy="2772857"/>
          </a:xfrm>
        </p:grpSpPr>
        <p:pic>
          <p:nvPicPr>
            <p:cNvPr name="Picture 55" id="55"/>
            <p:cNvPicPr>
              <a:picLocks noChangeAspect="true"/>
            </p:cNvPicPr>
            <p:nvPr/>
          </p:nvPicPr>
          <p:blipFill>
            <a:blip r:embed="rId16"/>
            <a:srcRect l="3213" t="0" r="30411" b="0"/>
            <a:stretch>
              <a:fillRect/>
            </a:stretch>
          </p:blipFill>
          <p:spPr>
            <a:xfrm flipH="false" flipV="false">
              <a:off x="0" y="0"/>
              <a:ext cx="2772857" cy="2772857"/>
            </a:xfrm>
            <a:prstGeom prst="rect">
              <a:avLst/>
            </a:prstGeom>
          </p:spPr>
        </p:pic>
      </p:grpSp>
      <p:grpSp>
        <p:nvGrpSpPr>
          <p:cNvPr name="Group 56" id="56"/>
          <p:cNvGrpSpPr/>
          <p:nvPr/>
        </p:nvGrpSpPr>
        <p:grpSpPr>
          <a:xfrm rot="0">
            <a:off x="7910330" y="5668069"/>
            <a:ext cx="2079643" cy="2079643"/>
            <a:chOff x="0" y="0"/>
            <a:chExt cx="2772857" cy="2772857"/>
          </a:xfrm>
        </p:grpSpPr>
        <p:pic>
          <p:nvPicPr>
            <p:cNvPr name="Picture 57" id="57"/>
            <p:cNvPicPr>
              <a:picLocks noChangeAspect="true"/>
            </p:cNvPicPr>
            <p:nvPr/>
          </p:nvPicPr>
          <p:blipFill>
            <a:blip r:embed="rId17"/>
            <a:srcRect l="0" t="16624" r="0" b="16624"/>
            <a:stretch>
              <a:fillRect/>
            </a:stretch>
          </p:blipFill>
          <p:spPr>
            <a:xfrm flipH="false" flipV="false">
              <a:off x="0" y="0"/>
              <a:ext cx="2772857" cy="277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3940"/>
            <a:ext cx="155028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03</a:t>
            </a:r>
          </a:p>
        </p:txBody>
      </p:sp>
      <p:sp>
        <p:nvSpPr>
          <p:cNvPr name="AutoShape 5" id="5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813031" y="1770906"/>
            <a:ext cx="6745188" cy="6745188"/>
            <a:chOff x="0" y="0"/>
            <a:chExt cx="8993583" cy="899358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1008" t="0" r="3241" b="0"/>
            <a:stretch>
              <a:fillRect/>
            </a:stretch>
          </p:blipFill>
          <p:spPr>
            <a:xfrm flipH="false" flipV="false">
              <a:off x="0" y="0"/>
              <a:ext cx="8993583" cy="899358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629033" y="1770906"/>
            <a:ext cx="2764923" cy="6745188"/>
            <a:chOff x="0" y="0"/>
            <a:chExt cx="3686564" cy="8993583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73048" b="0"/>
            <a:stretch>
              <a:fillRect/>
            </a:stretch>
          </p:blipFill>
          <p:spPr>
            <a:xfrm flipH="false" flipV="false">
              <a:off x="0" y="0"/>
              <a:ext cx="3686564" cy="8993583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969877" y="1948480"/>
            <a:ext cx="5275045" cy="213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1"/>
              </a:lnSpc>
            </a:pPr>
            <a:r>
              <a:rPr lang="en-US" sz="4637">
                <a:solidFill>
                  <a:srgbClr val="FFFFFF"/>
                </a:solidFill>
                <a:latin typeface="Girassol"/>
                <a:ea typeface="Girassol"/>
                <a:cs typeface="Girassol"/>
                <a:sym typeface="Girassol"/>
              </a:rPr>
              <a:t>CONCLUSIONS &amp; BUSINESS IMPLICATIONS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9877" y="4187190"/>
            <a:ext cx="4240056" cy="253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61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analysis confirms that tracks with high energy and danceability tend to be more popular. While Pop remains a strong core genre, niche genres help build fan loyalty. These insights empower targeted artist bookings, smarter setlist planning, and enhanced crowd engagement—ultimately boosting both audience satisfaction and business profitability.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7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22" id="22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28" id="28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29" id="29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381772" y="9345931"/>
            <a:ext cx="13216885" cy="218887"/>
            <a:chOff x="0" y="0"/>
            <a:chExt cx="3480990" cy="5764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480990" cy="57649"/>
            </a:xfrm>
            <a:custGeom>
              <a:avLst/>
              <a:gdLst/>
              <a:ahLst/>
              <a:cxnLst/>
              <a:rect r="r" b="b" t="t" l="l"/>
              <a:pathLst>
                <a:path h="57649" w="3480990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107" y="388218"/>
            <a:ext cx="368680" cy="290363"/>
          </a:xfrm>
          <a:custGeom>
            <a:avLst/>
            <a:gdLst/>
            <a:ahLst/>
            <a:cxnLst/>
            <a:rect r="r" b="b" t="t" l="l"/>
            <a:pathLst>
              <a:path h="290363" w="368680">
                <a:moveTo>
                  <a:pt x="0" y="0"/>
                </a:moveTo>
                <a:lnTo>
                  <a:pt x="368680" y="0"/>
                </a:lnTo>
                <a:lnTo>
                  <a:pt x="368680" y="290364"/>
                </a:lnTo>
                <a:lnTo>
                  <a:pt x="0" y="290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3940"/>
            <a:ext cx="155028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38169" y="9603638"/>
            <a:ext cx="1550287" cy="1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Page | 06</a:t>
            </a:r>
          </a:p>
        </p:txBody>
      </p:sp>
      <p:sp>
        <p:nvSpPr>
          <p:cNvPr name="AutoShape 5" id="5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403673" y="1743489"/>
            <a:ext cx="4114800" cy="6800022"/>
            <a:chOff x="0" y="0"/>
            <a:chExt cx="5486400" cy="906669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2741" t="0" r="27017" b="0"/>
            <a:stretch>
              <a:fillRect/>
            </a:stretch>
          </p:blipFill>
          <p:spPr>
            <a:xfrm flipH="false" flipV="false">
              <a:off x="0" y="0"/>
              <a:ext cx="5486400" cy="9066695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920657" y="2031170"/>
            <a:ext cx="5538348" cy="106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000">
                <a:solidFill>
                  <a:srgbClr val="FFFFFF"/>
                </a:solidFill>
                <a:latin typeface="Girassol"/>
                <a:ea typeface="Girassol"/>
                <a:cs typeface="Girassol"/>
                <a:sym typeface="Girassol"/>
              </a:rPr>
              <a:t>OUR MISSION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0657" y="4124445"/>
            <a:ext cx="6775174" cy="35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5"/>
              </a:lnSpc>
              <a:spcBef>
                <a:spcPct val="0"/>
              </a:spcBef>
            </a:pPr>
            <a:r>
              <a:rPr lang="en-US" sz="204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 foreign key constraint errors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0657" y="3299456"/>
            <a:ext cx="4056567" cy="51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7"/>
              </a:lnSpc>
              <a:spcBef>
                <a:spcPct val="0"/>
              </a:spcBef>
            </a:pPr>
            <a:r>
              <a:rPr lang="en-US" b="true" sz="30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main issues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0657" y="6435003"/>
            <a:ext cx="419356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Load reference data first (load order matters)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0657" y="5922985"/>
            <a:ext cx="33875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Lesson Learned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98097" y="3787136"/>
            <a:ext cx="397268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·Trying to insert tracks before inserting artists/genres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998097" y="3299456"/>
            <a:ext cx="23786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Root cause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98097" y="6408536"/>
            <a:ext cx="3972686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·Improved understanding of database design &amp; integrity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998097" y="5922985"/>
            <a:ext cx="31239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Improvement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583680" y="462990"/>
            <a:ext cx="309455" cy="178921"/>
          </a:xfrm>
          <a:custGeom>
            <a:avLst/>
            <a:gdLst/>
            <a:ahLst/>
            <a:cxnLst/>
            <a:rect r="r" b="b" t="t" l="l"/>
            <a:pathLst>
              <a:path h="178921" w="309455">
                <a:moveTo>
                  <a:pt x="0" y="0"/>
                </a:moveTo>
                <a:lnTo>
                  <a:pt x="309455" y="0"/>
                </a:lnTo>
                <a:lnTo>
                  <a:pt x="309455" y="178920"/>
                </a:lnTo>
                <a:lnTo>
                  <a:pt x="0" y="178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7650355" y="8578878"/>
            <a:ext cx="0" cy="73657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0" y="7912028"/>
            <a:ext cx="18288000" cy="3086100"/>
            <a:chOff x="0" y="0"/>
            <a:chExt cx="4816593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7912028"/>
            <a:ext cx="18288000" cy="4988920"/>
            <a:chOff x="0" y="0"/>
            <a:chExt cx="24384000" cy="6651894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7">
              <a:alphaModFix amt="42000"/>
            </a:blip>
            <a:srcRect l="0" t="24682" r="0" b="24682"/>
            <a:stretch>
              <a:fillRect/>
            </a:stretch>
          </p:blipFill>
          <p:spPr>
            <a:xfrm flipH="false" flipV="false"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name="Group 24" id="24"/>
          <p:cNvGrpSpPr/>
          <p:nvPr/>
        </p:nvGrpSpPr>
        <p:grpSpPr>
          <a:xfrm rot="0">
            <a:off x="1381772" y="9345931"/>
            <a:ext cx="15877528" cy="218887"/>
            <a:chOff x="0" y="0"/>
            <a:chExt cx="4181736" cy="576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81736" cy="57649"/>
            </a:xfrm>
            <a:custGeom>
              <a:avLst/>
              <a:gdLst/>
              <a:ahLst/>
              <a:cxnLst/>
              <a:rect r="r" b="b" t="t" l="l"/>
              <a:pathLst>
                <a:path h="57649" w="4181736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69075" y="8385546"/>
            <a:ext cx="596911" cy="575398"/>
            <a:chOff x="0" y="0"/>
            <a:chExt cx="795881" cy="767197"/>
          </a:xfrm>
        </p:grpSpPr>
        <p:grpSp>
          <p:nvGrpSpPr>
            <p:cNvPr name="Group 28" id="28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0122015" y="8385546"/>
            <a:ext cx="596911" cy="575398"/>
            <a:chOff x="0" y="0"/>
            <a:chExt cx="795881" cy="767197"/>
          </a:xfrm>
        </p:grpSpPr>
        <p:grpSp>
          <p:nvGrpSpPr>
            <p:cNvPr name="Group 35" id="35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r="r" b="b" t="t" l="l"/>
                <a:pathLst>
                  <a:path h="617502" w="685731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31989" cy="588168"/>
              </a:xfrm>
              <a:custGeom>
                <a:avLst/>
                <a:gdLst/>
                <a:ahLst/>
                <a:cxnLst/>
                <a:rect r="r" b="b" t="t" l="l"/>
                <a:pathLst>
                  <a:path h="588168" w="131989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anchor="ctr" rtlCol="false" tIns="9472" lIns="9472" bIns="9472" rIns="9472"/>
              <a:lstStyle/>
              <a:p>
                <a:pPr algn="ctr">
                  <a:lnSpc>
                    <a:spcPts val="2377"/>
                  </a:lnSpc>
                </a:pPr>
              </a:p>
            </p:txBody>
          </p:sp>
        </p:grpSp>
      </p:grpSp>
      <p:sp>
        <p:nvSpPr>
          <p:cNvPr name="Freeform 41" id="41"/>
          <p:cNvSpPr/>
          <p:nvPr/>
        </p:nvSpPr>
        <p:spPr>
          <a:xfrm flipH="false" flipV="false" rot="0">
            <a:off x="8695831" y="8226853"/>
            <a:ext cx="892783" cy="892783"/>
          </a:xfrm>
          <a:custGeom>
            <a:avLst/>
            <a:gdLst/>
            <a:ahLst/>
            <a:cxnLst/>
            <a:rect r="r" b="b" t="t" l="l"/>
            <a:pathLst>
              <a:path h="892783" w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6114224" y="8385546"/>
            <a:ext cx="921451" cy="594755"/>
          </a:xfrm>
          <a:custGeom>
            <a:avLst/>
            <a:gdLst/>
            <a:ahLst/>
            <a:cxnLst/>
            <a:rect r="r" b="b" t="t" l="l"/>
            <a:pathLst>
              <a:path h="594755" w="921451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252325" y="8385546"/>
            <a:ext cx="636758" cy="575398"/>
          </a:xfrm>
          <a:custGeom>
            <a:avLst/>
            <a:gdLst/>
            <a:ahLst/>
            <a:cxnLst/>
            <a:rect r="r" b="b" t="t" l="l"/>
            <a:pathLst>
              <a:path h="575398" w="63675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381772" y="9345931"/>
            <a:ext cx="13216885" cy="218887"/>
            <a:chOff x="0" y="0"/>
            <a:chExt cx="3480990" cy="5764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480990" cy="57649"/>
            </a:xfrm>
            <a:custGeom>
              <a:avLst/>
              <a:gdLst/>
              <a:ahLst/>
              <a:cxnLst/>
              <a:rect r="r" b="b" t="t" l="l"/>
              <a:pathLst>
                <a:path h="57649" w="3480990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7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DAGk0ptlayo</dc:identifier>
  <dcterms:modified xsi:type="dcterms:W3CDTF">2011-08-01T06:04:30Z</dcterms:modified>
  <cp:revision>1</cp:revision>
  <dc:title>Group 2 Presentation</dc:title>
</cp:coreProperties>
</file>